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85" r:id="rId6"/>
    <p:sldId id="304" r:id="rId7"/>
    <p:sldId id="305" r:id="rId8"/>
    <p:sldId id="306" r:id="rId9"/>
    <p:sldId id="307" r:id="rId10"/>
    <p:sldId id="308" r:id="rId11"/>
    <p:sldId id="309" r:id="rId12"/>
    <p:sldId id="281" r:id="rId13"/>
    <p:sldId id="289" r:id="rId14"/>
  </p:sldIdLst>
  <p:sldSz cx="12192000" cy="6858000"/>
  <p:notesSz cx="9926638" cy="143557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E44"/>
    <a:srgbClr val="A0B95A"/>
    <a:srgbClr val="E6E8E7"/>
    <a:srgbClr val="B8BEBA"/>
    <a:srgbClr val="57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282"/>
          </a:xfrm>
          <a:prstGeom prst="rect">
            <a:avLst/>
          </a:prstGeom>
        </p:spPr>
        <p:txBody>
          <a:bodyPr vert="horz" lIns="138784" tIns="69392" rIns="138784" bIns="69392" rtlCol="0"/>
          <a:lstStyle>
            <a:lvl1pPr algn="l">
              <a:defRPr sz="19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20282"/>
          </a:xfrm>
          <a:prstGeom prst="rect">
            <a:avLst/>
          </a:prstGeom>
        </p:spPr>
        <p:txBody>
          <a:bodyPr vert="horz" lIns="138784" tIns="69392" rIns="138784" bIns="69392" rtlCol="0"/>
          <a:lstStyle>
            <a:lvl1pPr algn="r">
              <a:defRPr sz="1900"/>
            </a:lvl1pPr>
          </a:lstStyle>
          <a:p>
            <a:fld id="{A96149EB-0199-4AE8-963A-BC93BAAEE285}" type="datetimeFigureOut">
              <a:rPr lang="de-AT" smtClean="0"/>
              <a:t>17.03.2026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0600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84" tIns="69392" rIns="138784" bIns="69392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6908712"/>
            <a:ext cx="7941310" cy="5652582"/>
          </a:xfrm>
          <a:prstGeom prst="rect">
            <a:avLst/>
          </a:prstGeom>
        </p:spPr>
        <p:txBody>
          <a:bodyPr vert="horz" lIns="138784" tIns="69392" rIns="138784" bIns="6939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13635488"/>
            <a:ext cx="4301543" cy="720280"/>
          </a:xfrm>
          <a:prstGeom prst="rect">
            <a:avLst/>
          </a:prstGeom>
        </p:spPr>
        <p:txBody>
          <a:bodyPr vert="horz" lIns="138784" tIns="69392" rIns="138784" bIns="69392" rtlCol="0" anchor="b"/>
          <a:lstStyle>
            <a:lvl1pPr algn="l">
              <a:defRPr sz="19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13635488"/>
            <a:ext cx="4301543" cy="720280"/>
          </a:xfrm>
          <a:prstGeom prst="rect">
            <a:avLst/>
          </a:prstGeom>
        </p:spPr>
        <p:txBody>
          <a:bodyPr vert="horz" lIns="138784" tIns="69392" rIns="138784" bIns="69392" rtlCol="0" anchor="b"/>
          <a:lstStyle>
            <a:lvl1pPr algn="r">
              <a:defRPr sz="1900"/>
            </a:lvl1pPr>
          </a:lstStyle>
          <a:p>
            <a:fld id="{B29758EF-229B-46BD-A685-B054D58386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167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9F8D9-CAE2-FB12-4EC0-D2B13D2F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894C662-8103-4B68-0E9A-490AAE78C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B2D8FBA-E470-7468-6D53-AD16BA5F7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B7F0A4-6087-F252-D600-DCD54AA8F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758EF-229B-46BD-A685-B054D58386A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440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68931F4-39FF-D922-996F-6A391A2F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0C1D2D8-8325-9E42-8184-AD85064F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5DA6B55-2902-8DB9-914D-B4AC0560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Text, Screenshot, Schrift, Grün enthält.&#10;&#10;Automatisch generierte Beschreibung">
            <a:extLst>
              <a:ext uri="{FF2B5EF4-FFF2-40B4-BE49-F238E27FC236}">
                <a16:creationId xmlns:a16="http://schemas.microsoft.com/office/drawing/2014/main" id="{F9C4B7EE-AFBA-1B31-8C98-96B83EDD0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6709" y="-21772"/>
            <a:ext cx="2317091" cy="172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A55359-669C-E8E7-E7AF-DE90BC62F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35601"/>
            <a:ext cx="10522788" cy="940612"/>
          </a:xfrm>
        </p:spPr>
        <p:txBody>
          <a:bodyPr anchor="b">
            <a:normAutofit/>
          </a:bodyPr>
          <a:lstStyle>
            <a:lvl1pPr algn="l">
              <a:defRPr sz="4400" b="1" i="0">
                <a:latin typeface="Merriweather UltraBold" pitchFamily="2" charset="77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4FD416-3B1B-FAF2-A5DD-98DE9F1DC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23" y="3496313"/>
            <a:ext cx="105227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1C3C05-A5BF-CA02-8B95-4AA419490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574" y="5122399"/>
            <a:ext cx="1067079" cy="106707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4C4306F-FE77-D144-A70A-76633920E2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73212" y="4837585"/>
            <a:ext cx="1799499" cy="11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4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3BDD383-4491-22DD-56C2-89DF7BC54C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B9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F7381B5-C1D9-D34C-44E6-C3A62A1C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31414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4C478FF-03F0-0278-70D7-2DE8F1836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514600"/>
            <a:ext cx="10531414" cy="36623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2C4E44"/>
                </a:solidFill>
              </a:defRPr>
            </a:lvl1pPr>
            <a:lvl2pPr marL="457200" indent="0">
              <a:buNone/>
              <a:defRPr sz="2400">
                <a:solidFill>
                  <a:srgbClr val="2C4E44"/>
                </a:solidFill>
              </a:defRPr>
            </a:lvl2pPr>
            <a:lvl3pPr>
              <a:defRPr sz="2400">
                <a:solidFill>
                  <a:srgbClr val="2C4E44"/>
                </a:solidFill>
              </a:defRPr>
            </a:lvl3pPr>
            <a:lvl4pPr>
              <a:defRPr sz="2400">
                <a:solidFill>
                  <a:srgbClr val="2C4E44"/>
                </a:solidFill>
              </a:defRPr>
            </a:lvl4pPr>
            <a:lvl5pPr>
              <a:defRPr sz="2400">
                <a:solidFill>
                  <a:srgbClr val="2C4E4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0EF45D1-67DB-DEAF-3FF0-F0AA5786F4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262" y="1870076"/>
            <a:ext cx="10531475" cy="418548"/>
          </a:xfrm>
        </p:spPr>
        <p:txBody>
          <a:bodyPr/>
          <a:lstStyle>
            <a:lvl1pPr marL="0" indent="0">
              <a:buNone/>
              <a:defRPr>
                <a:solidFill>
                  <a:srgbClr val="2C4E44"/>
                </a:solidFill>
              </a:defRPr>
            </a:lvl1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42222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83B0178-9BAA-54C5-91FD-03E623A9E5F5}"/>
              </a:ext>
            </a:extLst>
          </p:cNvPr>
          <p:cNvSpPr/>
          <p:nvPr userDrawn="1"/>
        </p:nvSpPr>
        <p:spPr>
          <a:xfrm>
            <a:off x="4516438" y="-149773"/>
            <a:ext cx="7804314" cy="7157545"/>
          </a:xfrm>
          <a:prstGeom prst="rect">
            <a:avLst/>
          </a:prstGeom>
          <a:solidFill>
            <a:srgbClr val="2C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4" y="365125"/>
            <a:ext cx="62592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1825625"/>
            <a:ext cx="625928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31D6AF6A-41B3-7035-97B1-DF0775B82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6438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1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83B0178-9BAA-54C5-91FD-03E623A9E5F5}"/>
              </a:ext>
            </a:extLst>
          </p:cNvPr>
          <p:cNvSpPr/>
          <p:nvPr userDrawn="1"/>
        </p:nvSpPr>
        <p:spPr>
          <a:xfrm>
            <a:off x="4516438" y="-149773"/>
            <a:ext cx="7804314" cy="7157545"/>
          </a:xfrm>
          <a:prstGeom prst="rect">
            <a:avLst/>
          </a:prstGeom>
          <a:solidFill>
            <a:srgbClr val="E6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4" y="365125"/>
            <a:ext cx="6259286" cy="1325563"/>
          </a:xfrm>
        </p:spPr>
        <p:txBody>
          <a:bodyPr/>
          <a:lstStyle>
            <a:lvl1pPr>
              <a:defRPr>
                <a:solidFill>
                  <a:srgbClr val="2C4E4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1825625"/>
            <a:ext cx="6259286" cy="4351338"/>
          </a:xfrm>
        </p:spPr>
        <p:txBody>
          <a:bodyPr/>
          <a:lstStyle>
            <a:lvl1pPr>
              <a:defRPr>
                <a:solidFill>
                  <a:srgbClr val="575656"/>
                </a:solidFill>
              </a:defRPr>
            </a:lvl1pPr>
            <a:lvl2pPr>
              <a:defRPr>
                <a:solidFill>
                  <a:srgbClr val="575656"/>
                </a:solidFill>
              </a:defRPr>
            </a:lvl2pPr>
            <a:lvl3pPr>
              <a:defRPr>
                <a:solidFill>
                  <a:srgbClr val="575656"/>
                </a:solidFill>
              </a:defRPr>
            </a:lvl3pPr>
            <a:lvl4pPr>
              <a:defRPr>
                <a:solidFill>
                  <a:srgbClr val="575656"/>
                </a:solidFill>
              </a:defRPr>
            </a:lvl4pPr>
            <a:lvl5pPr>
              <a:defRPr>
                <a:solidFill>
                  <a:srgbClr val="57565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31D6AF6A-41B3-7035-97B1-DF0775B82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6438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99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83B0178-9BAA-54C5-91FD-03E623A9E5F5}"/>
              </a:ext>
            </a:extLst>
          </p:cNvPr>
          <p:cNvSpPr/>
          <p:nvPr userDrawn="1"/>
        </p:nvSpPr>
        <p:spPr>
          <a:xfrm>
            <a:off x="4516438" y="-149773"/>
            <a:ext cx="7804314" cy="7157545"/>
          </a:xfrm>
          <a:prstGeom prst="rect">
            <a:avLst/>
          </a:prstGeom>
          <a:solidFill>
            <a:srgbClr val="B8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4" y="365125"/>
            <a:ext cx="6259286" cy="1325563"/>
          </a:xfrm>
        </p:spPr>
        <p:txBody>
          <a:bodyPr/>
          <a:lstStyle>
            <a:lvl1pPr>
              <a:defRPr>
                <a:solidFill>
                  <a:srgbClr val="2C4E4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1825625"/>
            <a:ext cx="6259286" cy="4351338"/>
          </a:xfrm>
        </p:spPr>
        <p:txBody>
          <a:bodyPr/>
          <a:lstStyle>
            <a:lvl1pPr>
              <a:defRPr>
                <a:solidFill>
                  <a:srgbClr val="2C4E44"/>
                </a:solidFill>
              </a:defRPr>
            </a:lvl1pPr>
            <a:lvl2pPr>
              <a:defRPr>
                <a:solidFill>
                  <a:srgbClr val="2C4E44"/>
                </a:solidFill>
              </a:defRPr>
            </a:lvl2pPr>
            <a:lvl3pPr>
              <a:defRPr>
                <a:solidFill>
                  <a:srgbClr val="2C4E44"/>
                </a:solidFill>
              </a:defRPr>
            </a:lvl3pPr>
            <a:lvl4pPr>
              <a:defRPr>
                <a:solidFill>
                  <a:srgbClr val="2C4E44"/>
                </a:solidFill>
              </a:defRPr>
            </a:lvl4pPr>
            <a:lvl5pPr>
              <a:defRPr>
                <a:solidFill>
                  <a:srgbClr val="2C4E4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31D6AF6A-41B3-7035-97B1-DF0775B82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6438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83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83B0178-9BAA-54C5-91FD-03E623A9E5F5}"/>
              </a:ext>
            </a:extLst>
          </p:cNvPr>
          <p:cNvSpPr/>
          <p:nvPr userDrawn="1"/>
        </p:nvSpPr>
        <p:spPr>
          <a:xfrm>
            <a:off x="4516438" y="-149773"/>
            <a:ext cx="7804314" cy="7157545"/>
          </a:xfrm>
          <a:prstGeom prst="rect">
            <a:avLst/>
          </a:prstGeom>
          <a:solidFill>
            <a:srgbClr val="A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4" y="365125"/>
            <a:ext cx="6259286" cy="1325563"/>
          </a:xfrm>
        </p:spPr>
        <p:txBody>
          <a:bodyPr/>
          <a:lstStyle>
            <a:lvl1pPr>
              <a:defRPr>
                <a:solidFill>
                  <a:srgbClr val="2C4E4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1825625"/>
            <a:ext cx="6259286" cy="4351338"/>
          </a:xfrm>
        </p:spPr>
        <p:txBody>
          <a:bodyPr/>
          <a:lstStyle>
            <a:lvl1pPr>
              <a:defRPr>
                <a:solidFill>
                  <a:srgbClr val="2C4E44"/>
                </a:solidFill>
              </a:defRPr>
            </a:lvl1pPr>
            <a:lvl2pPr>
              <a:defRPr>
                <a:solidFill>
                  <a:srgbClr val="2C4E44"/>
                </a:solidFill>
              </a:defRPr>
            </a:lvl2pPr>
            <a:lvl3pPr>
              <a:defRPr>
                <a:solidFill>
                  <a:srgbClr val="2C4E44"/>
                </a:solidFill>
              </a:defRPr>
            </a:lvl3pPr>
            <a:lvl4pPr>
              <a:defRPr>
                <a:solidFill>
                  <a:srgbClr val="2C4E44"/>
                </a:solidFill>
              </a:defRPr>
            </a:lvl4pPr>
            <a:lvl5pPr>
              <a:defRPr>
                <a:solidFill>
                  <a:srgbClr val="A0B95A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31D6AF6A-41B3-7035-97B1-DF0775B82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6438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13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4" y="365125"/>
            <a:ext cx="6259286" cy="1325563"/>
          </a:xfrm>
        </p:spPr>
        <p:txBody>
          <a:bodyPr/>
          <a:lstStyle>
            <a:lvl1pPr>
              <a:defRPr>
                <a:solidFill>
                  <a:srgbClr val="2C4E4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1825625"/>
            <a:ext cx="6259286" cy="4351338"/>
          </a:xfrm>
        </p:spPr>
        <p:txBody>
          <a:bodyPr/>
          <a:lstStyle>
            <a:lvl1pPr>
              <a:defRPr>
                <a:solidFill>
                  <a:srgbClr val="575656"/>
                </a:solidFill>
              </a:defRPr>
            </a:lvl1pPr>
            <a:lvl2pPr>
              <a:defRPr>
                <a:solidFill>
                  <a:srgbClr val="575656"/>
                </a:solidFill>
              </a:defRPr>
            </a:lvl2pPr>
            <a:lvl3pPr>
              <a:defRPr>
                <a:solidFill>
                  <a:srgbClr val="575656"/>
                </a:solidFill>
              </a:defRPr>
            </a:lvl3pPr>
            <a:lvl4pPr>
              <a:defRPr>
                <a:solidFill>
                  <a:srgbClr val="575656"/>
                </a:solidFill>
              </a:defRPr>
            </a:lvl4pPr>
            <a:lvl5pPr>
              <a:defRPr>
                <a:solidFill>
                  <a:srgbClr val="57565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31D6AF6A-41B3-7035-97B1-DF0775B82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6438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91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9EAE1AF-13E5-A6B9-F01E-A07FF7226DC7}"/>
              </a:ext>
            </a:extLst>
          </p:cNvPr>
          <p:cNvSpPr/>
          <p:nvPr userDrawn="1"/>
        </p:nvSpPr>
        <p:spPr>
          <a:xfrm>
            <a:off x="829573" y="1825625"/>
            <a:ext cx="3328359" cy="4351338"/>
          </a:xfrm>
          <a:prstGeom prst="rect">
            <a:avLst/>
          </a:prstGeom>
          <a:solidFill>
            <a:srgbClr val="E6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24001F-CA3A-DA68-D167-7D502BC85D2F}"/>
              </a:ext>
            </a:extLst>
          </p:cNvPr>
          <p:cNvSpPr/>
          <p:nvPr userDrawn="1"/>
        </p:nvSpPr>
        <p:spPr>
          <a:xfrm>
            <a:off x="8041255" y="1825625"/>
            <a:ext cx="3328359" cy="4351338"/>
          </a:xfrm>
          <a:prstGeom prst="rect">
            <a:avLst/>
          </a:prstGeom>
          <a:solidFill>
            <a:srgbClr val="2C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90D6C7-B7D5-E5D0-5042-3B925BE38A29}"/>
              </a:ext>
            </a:extLst>
          </p:cNvPr>
          <p:cNvSpPr/>
          <p:nvPr userDrawn="1"/>
        </p:nvSpPr>
        <p:spPr>
          <a:xfrm>
            <a:off x="4435414" y="1825625"/>
            <a:ext cx="3328359" cy="4351338"/>
          </a:xfrm>
          <a:prstGeom prst="rect">
            <a:avLst/>
          </a:prstGeom>
          <a:solidFill>
            <a:srgbClr val="B8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B8BEBA"/>
              </a:solidFill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1386FA5-4CBC-3DA1-2E82-2CA1E14EA7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4911" y="2173288"/>
            <a:ext cx="2616898" cy="1255712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FA343CC9-F0C2-1585-201C-68BAC49319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73125" y="2173288"/>
            <a:ext cx="2616898" cy="1255712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19383EB8-CE15-F2E6-926A-AAAD80A04F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7593" y="2173288"/>
            <a:ext cx="2616898" cy="1255712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862346D-F411-04EA-1856-86B8615F1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6615" y="3622675"/>
            <a:ext cx="2616898" cy="22431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4E9C442B-61B6-AB83-CB6F-52506F6836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6501" y="3622675"/>
            <a:ext cx="2616898" cy="224313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C4E44"/>
                </a:solidFill>
              </a:defRPr>
            </a:lvl1pPr>
            <a:lvl2pPr>
              <a:defRPr>
                <a:solidFill>
                  <a:srgbClr val="2C4E44"/>
                </a:solidFill>
              </a:defRPr>
            </a:lvl2pPr>
            <a:lvl3pPr>
              <a:defRPr>
                <a:solidFill>
                  <a:srgbClr val="2C4E44"/>
                </a:solidFill>
              </a:defRPr>
            </a:lvl3pPr>
            <a:lvl4pPr>
              <a:defRPr>
                <a:solidFill>
                  <a:srgbClr val="2C4E44"/>
                </a:solidFill>
              </a:defRPr>
            </a:lvl4pPr>
            <a:lvl5pPr>
              <a:defRPr>
                <a:solidFill>
                  <a:srgbClr val="2C4E4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C786941F-27DD-7A14-3690-0E4D854D14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6848" y="3622675"/>
            <a:ext cx="2616898" cy="22431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EC083F26-A6A5-5549-008C-28DAFC80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1414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629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3A33A348-8295-935C-1316-C71749A08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3770722" cy="3770722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BC88E1B5-4C5B-02AE-5912-14446AF4E6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1277" y="1"/>
            <a:ext cx="3770722" cy="3770722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718C06F5-FE42-5E67-4501-0925BD95A1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0639" y="1"/>
            <a:ext cx="3770722" cy="3770722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5D5219C-7EF9-350F-FAAB-AA49C5144C21}"/>
              </a:ext>
            </a:extLst>
          </p:cNvPr>
          <p:cNvSpPr/>
          <p:nvPr userDrawn="1"/>
        </p:nvSpPr>
        <p:spPr>
          <a:xfrm>
            <a:off x="5128651" y="2593752"/>
            <a:ext cx="1934697" cy="1934697"/>
          </a:xfrm>
          <a:prstGeom prst="rect">
            <a:avLst/>
          </a:prstGeom>
          <a:solidFill>
            <a:srgbClr val="A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28D1D-E93C-54D8-8D2A-89135F30027C}"/>
              </a:ext>
            </a:extLst>
          </p:cNvPr>
          <p:cNvSpPr/>
          <p:nvPr userDrawn="1"/>
        </p:nvSpPr>
        <p:spPr>
          <a:xfrm>
            <a:off x="9342432" y="2593752"/>
            <a:ext cx="1934697" cy="1934697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AF343B5-C0C4-3B73-CE91-CAFBFDEBC4B4}"/>
              </a:ext>
            </a:extLst>
          </p:cNvPr>
          <p:cNvSpPr/>
          <p:nvPr userDrawn="1"/>
        </p:nvSpPr>
        <p:spPr>
          <a:xfrm>
            <a:off x="1018564" y="2593752"/>
            <a:ext cx="1934697" cy="1934697"/>
          </a:xfrm>
          <a:prstGeom prst="rect">
            <a:avLst/>
          </a:prstGeom>
          <a:solidFill>
            <a:srgbClr val="3C5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D18BF21F-9CDC-DA32-3445-F1B3B4A754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64100"/>
            <a:ext cx="3770723" cy="13858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endParaRPr lang="de-DE"/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A4DDF98F-980E-2E73-E353-99BFD8432E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0638" y="4864100"/>
            <a:ext cx="3770723" cy="13858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17">
            <a:extLst>
              <a:ext uri="{FF2B5EF4-FFF2-40B4-BE49-F238E27FC236}">
                <a16:creationId xmlns:a16="http://schemas.microsoft.com/office/drawing/2014/main" id="{5D6E3771-F639-E32E-1457-76F836A133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21277" y="4864100"/>
            <a:ext cx="3770724" cy="13858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406453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62ED512B-7D04-36D9-6E4F-3D2A9C7CBD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365" y="3768518"/>
            <a:ext cx="3243470" cy="240844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1825625"/>
            <a:ext cx="4987568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4904585-2225-056A-848E-0A2A2D9849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885259"/>
            <a:ext cx="3243470" cy="2408445"/>
          </a:xfrm>
          <a:ln w="123825">
            <a:solidFill>
              <a:srgbClr val="E6E8E7"/>
            </a:solidFill>
            <a:miter lim="800000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45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D3A29A2-5AED-084A-A814-DA2C108229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/>
          <a:lstStyle/>
          <a:p>
            <a:endParaRPr lang="de-DE"/>
          </a:p>
        </p:txBody>
      </p:sp>
      <p:pic>
        <p:nvPicPr>
          <p:cNvPr id="10" name="Grafik 9" descr="Ein Bild, das Screenshot, Rechteck, Text enthält.&#10;&#10;Automatisch generierte Beschreibung">
            <a:extLst>
              <a:ext uri="{FF2B5EF4-FFF2-40B4-BE49-F238E27FC236}">
                <a16:creationId xmlns:a16="http://schemas.microsoft.com/office/drawing/2014/main" id="{340D19F7-6E00-6C38-DE6D-59AA70716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299" y="3814757"/>
            <a:ext cx="7143141" cy="14654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8412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4E99588-DFEA-17B8-EEBD-77278BB8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4072266"/>
            <a:ext cx="4858706" cy="92872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251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31414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825625"/>
            <a:ext cx="105314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649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D3A29A2-5AED-084A-A814-DA2C108229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/>
          <a:lstStyle/>
          <a:p>
            <a:endParaRPr lang="de-DE"/>
          </a:p>
        </p:txBody>
      </p:sp>
      <p:pic>
        <p:nvPicPr>
          <p:cNvPr id="11" name="Grafik 10" descr="Ein Bild, das Text, Rechteck, Whiteboard, weiß enthält.&#10;&#10;Automatisch generierte Beschreibung">
            <a:extLst>
              <a:ext uri="{FF2B5EF4-FFF2-40B4-BE49-F238E27FC236}">
                <a16:creationId xmlns:a16="http://schemas.microsoft.com/office/drawing/2014/main" id="{2FCD3670-134F-0D4A-7D1D-BCDB46FC6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300" y="3766343"/>
            <a:ext cx="7143141" cy="15139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8412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4072266"/>
            <a:ext cx="4858706" cy="928729"/>
          </a:xfrm>
        </p:spPr>
        <p:txBody>
          <a:bodyPr/>
          <a:lstStyle>
            <a:lvl1pPr marL="0" indent="0">
              <a:buNone/>
              <a:defRPr>
                <a:solidFill>
                  <a:srgbClr val="2C4E4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38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D3A29A2-5AED-084A-A814-DA2C108229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Kreis, Screenshot enthält.&#10;&#10;Automatisch generierte Beschreibung">
            <a:extLst>
              <a:ext uri="{FF2B5EF4-FFF2-40B4-BE49-F238E27FC236}">
                <a16:creationId xmlns:a16="http://schemas.microsoft.com/office/drawing/2014/main" id="{CB448DBD-6AB0-7FE0-05C6-2C248EA2B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704" y="1868818"/>
            <a:ext cx="4114800" cy="41148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BC0528E6-7CF7-C4F6-3022-5AB01348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8412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90528B1-427D-FA3F-36BB-F1B6276BE1C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864722">
            <a:off x="1258784" y="2806102"/>
            <a:ext cx="2980707" cy="2359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0286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D3A29A2-5AED-084A-A814-DA2C108229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/>
          <a:lstStyle/>
          <a:p>
            <a:endParaRPr lang="de-DE"/>
          </a:p>
        </p:txBody>
      </p:sp>
      <p:pic>
        <p:nvPicPr>
          <p:cNvPr id="9" name="Grafik 8" descr="Ein Bild, das Kreis, Oval enthält.&#10;&#10;Automatisch generierte Beschreibung">
            <a:extLst>
              <a:ext uri="{FF2B5EF4-FFF2-40B4-BE49-F238E27FC236}">
                <a16:creationId xmlns:a16="http://schemas.microsoft.com/office/drawing/2014/main" id="{A74CF9D2-6135-5F77-7E31-4CD87200D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612" y="1837754"/>
            <a:ext cx="4145863" cy="414586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864722">
            <a:off x="1258784" y="2806102"/>
            <a:ext cx="2980707" cy="2359664"/>
          </a:xfrm>
        </p:spPr>
        <p:txBody>
          <a:bodyPr/>
          <a:lstStyle>
            <a:lvl1pPr marL="0" indent="0" algn="ctr">
              <a:buNone/>
              <a:defRPr>
                <a:solidFill>
                  <a:srgbClr val="2C4E4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C0528E6-7CF7-C4F6-3022-5AB01348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8412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2276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BEB64BA2-E96F-636D-4A62-9AF0CD90BD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263" y="439737"/>
            <a:ext cx="5673725" cy="303056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19">
            <a:extLst>
              <a:ext uri="{FF2B5EF4-FFF2-40B4-BE49-F238E27FC236}">
                <a16:creationId xmlns:a16="http://schemas.microsoft.com/office/drawing/2014/main" id="{1EE50C3A-212F-F699-D095-3C55A95ED6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63" y="3641725"/>
            <a:ext cx="2676525" cy="2776538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22">
            <a:extLst>
              <a:ext uri="{FF2B5EF4-FFF2-40B4-BE49-F238E27FC236}">
                <a16:creationId xmlns:a16="http://schemas.microsoft.com/office/drawing/2014/main" id="{34054284-C41B-00E8-8BAF-6D534A6941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59125" y="3632200"/>
            <a:ext cx="2836863" cy="2786063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26">
            <a:extLst>
              <a:ext uri="{FF2B5EF4-FFF2-40B4-BE49-F238E27FC236}">
                <a16:creationId xmlns:a16="http://schemas.microsoft.com/office/drawing/2014/main" id="{3D31236A-2A21-E1A9-029B-419116EFD0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96013" y="439738"/>
            <a:ext cx="5673725" cy="59785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58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31414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514600"/>
            <a:ext cx="10531414" cy="3662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D79C468-9052-55C1-90F8-D55DD40BE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262" y="1870076"/>
            <a:ext cx="10531475" cy="4185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18871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31414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514600"/>
            <a:ext cx="10531414" cy="36623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D79C468-9052-55C1-90F8-D55DD40BE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262" y="1870076"/>
            <a:ext cx="10531475" cy="4185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Zwischenüberschrift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31B69E-530E-61C1-2592-8C5BC17236F4}"/>
              </a:ext>
            </a:extLst>
          </p:cNvPr>
          <p:cNvSpPr/>
          <p:nvPr userDrawn="1"/>
        </p:nvSpPr>
        <p:spPr>
          <a:xfrm>
            <a:off x="7966431" y="3868457"/>
            <a:ext cx="3394557" cy="2308505"/>
          </a:xfrm>
          <a:prstGeom prst="rect">
            <a:avLst/>
          </a:prstGeom>
          <a:solidFill>
            <a:srgbClr val="E6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2A5A132-FFBF-7354-A36D-5297F5928B1C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21580032">
            <a:off x="8085865" y="4017925"/>
            <a:ext cx="3148270" cy="73232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70DBC3-4C32-414B-EE8B-CC3620A741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7504" y="4878388"/>
            <a:ext cx="3152471" cy="11588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92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9EAE1AF-13E5-A6B9-F01E-A07FF7226DC7}"/>
              </a:ext>
            </a:extLst>
          </p:cNvPr>
          <p:cNvSpPr/>
          <p:nvPr userDrawn="1"/>
        </p:nvSpPr>
        <p:spPr>
          <a:xfrm>
            <a:off x="0" y="0"/>
            <a:ext cx="12192000" cy="6869947"/>
          </a:xfrm>
          <a:prstGeom prst="rect">
            <a:avLst/>
          </a:prstGeom>
          <a:solidFill>
            <a:srgbClr val="E6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24226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825625"/>
            <a:ext cx="10524226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4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9EAE1AF-13E5-A6B9-F01E-A07FF7226DC7}"/>
              </a:ext>
            </a:extLst>
          </p:cNvPr>
          <p:cNvSpPr/>
          <p:nvPr userDrawn="1"/>
        </p:nvSpPr>
        <p:spPr>
          <a:xfrm>
            <a:off x="0" y="0"/>
            <a:ext cx="12192000" cy="6869947"/>
          </a:xfrm>
          <a:prstGeom prst="rect">
            <a:avLst/>
          </a:prstGeom>
          <a:solidFill>
            <a:srgbClr val="E6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5085206-C766-DA61-51F3-2F69041D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31414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6B5E29C-E5CC-C450-39C4-38CA666C8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514600"/>
            <a:ext cx="10531414" cy="3662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83093BB-79EE-BA3D-AB7F-8B13108AB2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262" y="1870076"/>
            <a:ext cx="10531475" cy="4185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109424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9EAE1AF-13E5-A6B9-F01E-A07FF7226DC7}"/>
              </a:ext>
            </a:extLst>
          </p:cNvPr>
          <p:cNvSpPr/>
          <p:nvPr userDrawn="1"/>
        </p:nvSpPr>
        <p:spPr>
          <a:xfrm>
            <a:off x="0" y="0"/>
            <a:ext cx="12192000" cy="6869947"/>
          </a:xfrm>
          <a:prstGeom prst="rect">
            <a:avLst/>
          </a:prstGeom>
          <a:solidFill>
            <a:srgbClr val="2C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242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825625"/>
            <a:ext cx="1052422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75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9EAE1AF-13E5-A6B9-F01E-A07FF7226DC7}"/>
              </a:ext>
            </a:extLst>
          </p:cNvPr>
          <p:cNvSpPr/>
          <p:nvPr userDrawn="1"/>
        </p:nvSpPr>
        <p:spPr>
          <a:xfrm>
            <a:off x="0" y="0"/>
            <a:ext cx="12192000" cy="6869947"/>
          </a:xfrm>
          <a:prstGeom prst="rect">
            <a:avLst/>
          </a:prstGeom>
          <a:solidFill>
            <a:srgbClr val="2C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583384F-FDC3-4B27-FAC1-5549EE6F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3141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EB4A834-BC27-D97A-6055-DBEBB9FD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514600"/>
            <a:ext cx="10531414" cy="36623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36E3F27-7AD6-740D-6F3C-402AAEC00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262" y="1870076"/>
            <a:ext cx="10531475" cy="4185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345948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3BDD383-4491-22DD-56C2-89DF7BC54C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B9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4FF91-9A05-D253-CEEB-3C3CEA2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524226" cy="1325563"/>
          </a:xfrm>
        </p:spPr>
        <p:txBody>
          <a:bodyPr/>
          <a:lstStyle>
            <a:lvl1pPr>
              <a:defRPr>
                <a:solidFill>
                  <a:srgbClr val="2C4E4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862C6-9936-5D60-3C2B-45AC70FC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825625"/>
            <a:ext cx="10524226" cy="4351338"/>
          </a:xfrm>
        </p:spPr>
        <p:txBody>
          <a:bodyPr/>
          <a:lstStyle>
            <a:lvl1pPr>
              <a:defRPr>
                <a:solidFill>
                  <a:srgbClr val="2C4E44"/>
                </a:solidFill>
              </a:defRPr>
            </a:lvl1pPr>
            <a:lvl2pPr>
              <a:defRPr>
                <a:solidFill>
                  <a:srgbClr val="2C4E44"/>
                </a:solidFill>
              </a:defRPr>
            </a:lvl2pPr>
            <a:lvl3pPr>
              <a:defRPr>
                <a:solidFill>
                  <a:srgbClr val="2C4E44"/>
                </a:solidFill>
              </a:defRPr>
            </a:lvl3pPr>
            <a:lvl4pPr>
              <a:defRPr>
                <a:solidFill>
                  <a:srgbClr val="2C4E44"/>
                </a:solidFill>
              </a:defRPr>
            </a:lvl4pPr>
            <a:lvl5pPr>
              <a:defRPr>
                <a:solidFill>
                  <a:srgbClr val="2C4E4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CC5-002B-AB20-9420-F888EE0E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F7B315-7A8A-D4FF-8170-C475C40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D0D9-DE6E-3A78-AC5E-22A0889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96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75779D-EC31-EE3B-D2AE-FB7A3B9A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B2901A-EBF8-6E2B-EB58-530AEDA2C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53789D-E340-BA21-71DF-FDE6544DB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A861-041B-B947-913B-121F06D10596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069F08-0F3A-57E9-4C2C-6F4CF3F12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9237DD-A707-A40F-40C8-48A8F7633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A2CE-36F6-3348-96BC-794B214362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8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63" r:id="rId4"/>
    <p:sldLayoutId id="2147483650" r:id="rId5"/>
    <p:sldLayoutId id="2147483665" r:id="rId6"/>
    <p:sldLayoutId id="2147483655" r:id="rId7"/>
    <p:sldLayoutId id="2147483666" r:id="rId8"/>
    <p:sldLayoutId id="2147483656" r:id="rId9"/>
    <p:sldLayoutId id="2147483667" r:id="rId10"/>
    <p:sldLayoutId id="2147483660" r:id="rId11"/>
    <p:sldLayoutId id="2147483670" r:id="rId12"/>
    <p:sldLayoutId id="2147483671" r:id="rId13"/>
    <p:sldLayoutId id="2147483661" r:id="rId14"/>
    <p:sldLayoutId id="2147483662" r:id="rId15"/>
    <p:sldLayoutId id="2147483651" r:id="rId16"/>
    <p:sldLayoutId id="2147483652" r:id="rId17"/>
    <p:sldLayoutId id="2147483657" r:id="rId18"/>
    <p:sldLayoutId id="2147483653" r:id="rId19"/>
    <p:sldLayoutId id="2147483668" r:id="rId20"/>
    <p:sldLayoutId id="2147483658" r:id="rId21"/>
    <p:sldLayoutId id="2147483669" r:id="rId22"/>
    <p:sldLayoutId id="2147483659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C4E44"/>
          </a:solidFill>
          <a:latin typeface="Merriweather Ul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575656"/>
          </a:solidFill>
          <a:latin typeface="Rubik" pitchFamily="2" charset="-79"/>
          <a:ea typeface="+mn-ea"/>
          <a:cs typeface="Rubik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75656"/>
          </a:solidFill>
          <a:latin typeface="Rubik" pitchFamily="2" charset="-79"/>
          <a:ea typeface="+mn-ea"/>
          <a:cs typeface="Rubik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75656"/>
          </a:solidFill>
          <a:latin typeface="Rubik" pitchFamily="2" charset="-79"/>
          <a:ea typeface="+mn-ea"/>
          <a:cs typeface="Rubik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75656"/>
          </a:solidFill>
          <a:latin typeface="Rubik" pitchFamily="2" charset="-79"/>
          <a:ea typeface="+mn-ea"/>
          <a:cs typeface="Rubik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75656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@schladming-dachstein.a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608C2-7C10-F3C0-520E-3733D10B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606" y="2311673"/>
            <a:ext cx="10522788" cy="1537951"/>
          </a:xfrm>
        </p:spPr>
        <p:txBody>
          <a:bodyPr>
            <a:normAutofit/>
          </a:bodyPr>
          <a:lstStyle/>
          <a:p>
            <a:pPr algn="ctr"/>
            <a:r>
              <a:rPr lang="de-DE">
                <a:latin typeface="Merriweather UltraBold"/>
              </a:rPr>
              <a:t>Beteiligungsmöglichkeiten II </a:t>
            </a:r>
            <a:br>
              <a:rPr lang="de-DE"/>
            </a:br>
            <a:r>
              <a:rPr lang="de-DE">
                <a:latin typeface="Merriweather UltraBold"/>
              </a:rPr>
              <a:t>Sommer 2026</a:t>
            </a:r>
          </a:p>
        </p:txBody>
      </p:sp>
    </p:spTree>
    <p:extLst>
      <p:ext uri="{BB962C8B-B14F-4D97-AF65-F5344CB8AC3E}">
        <p14:creationId xmlns:p14="http://schemas.microsoft.com/office/powerpoint/2010/main" val="142505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4DC42-0937-78B6-5C43-FD6F8F7EA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2825D-DD9D-F461-95DC-0786F9FD1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606" y="2383234"/>
            <a:ext cx="10522788" cy="1537951"/>
          </a:xfrm>
        </p:spPr>
        <p:txBody>
          <a:bodyPr>
            <a:normAutofit/>
          </a:bodyPr>
          <a:lstStyle/>
          <a:p>
            <a:pPr algn="ctr"/>
            <a:r>
              <a:rPr lang="de-DE"/>
              <a:t>Bei Fragen meldet euch </a:t>
            </a:r>
            <a:br>
              <a:rPr lang="de-DE"/>
            </a:br>
            <a:r>
              <a:rPr lang="de-DE"/>
              <a:t>gerne bei uns!</a:t>
            </a:r>
          </a:p>
        </p:txBody>
      </p:sp>
    </p:spTree>
    <p:extLst>
      <p:ext uri="{BB962C8B-B14F-4D97-AF65-F5344CB8AC3E}">
        <p14:creationId xmlns:p14="http://schemas.microsoft.com/office/powerpoint/2010/main" val="119887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E2C91-86A4-1C3A-4DFC-5AEB0E03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>
                <a:latin typeface="Merriweather UltraBold"/>
              </a:rPr>
              <a:t>Übersicht Beteiligungsmöglichkeiten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187E05-58A7-21FF-9CFC-FE28286ED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0F806-21D9-2CBD-4236-6DE3B882A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682" y="1901952"/>
            <a:ext cx="8287582" cy="32186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600" b="1" dirty="0">
                <a:cs typeface="Rubik"/>
              </a:rPr>
              <a:t>1. Falstaff Integration Advertorial 2026 AT</a:t>
            </a:r>
            <a:br>
              <a:rPr lang="de-DE" sz="2600" b="1" dirty="0">
                <a:cs typeface="Rubik"/>
              </a:rPr>
            </a:br>
            <a:r>
              <a:rPr lang="de-DE" sz="2600" b="1" dirty="0">
                <a:cs typeface="Rubik"/>
              </a:rPr>
              <a:t>	</a:t>
            </a:r>
            <a:r>
              <a:rPr lang="de-DE" sz="2600" dirty="0">
                <a:cs typeface="Rubik"/>
              </a:rPr>
              <a:t>Thema: </a:t>
            </a:r>
            <a:r>
              <a:rPr lang="de-DE" sz="2600" dirty="0" err="1">
                <a:cs typeface="Rubik"/>
              </a:rPr>
              <a:t>Almkulinarik</a:t>
            </a:r>
            <a:r>
              <a:rPr lang="de-DE" sz="2600" dirty="0">
                <a:cs typeface="Rubik"/>
              </a:rPr>
              <a:t> &amp; Genusswandern</a:t>
            </a:r>
            <a:endParaRPr lang="de-DE" sz="2600" b="1" dirty="0">
              <a:cs typeface="Rubik"/>
            </a:endParaRPr>
          </a:p>
          <a:p>
            <a:r>
              <a:rPr lang="de-DE" sz="2600" b="1" dirty="0">
                <a:cs typeface="Rubik"/>
              </a:rPr>
              <a:t>2. Online-Kampagne in verschiedenen Märkten</a:t>
            </a:r>
            <a:endParaRPr lang="de-DE" sz="3200" b="1" dirty="0">
              <a:cs typeface="Rubik"/>
            </a:endParaRPr>
          </a:p>
          <a:p>
            <a:pPr marL="457200" indent="-457200">
              <a:buChar char="•"/>
            </a:pPr>
            <a:endParaRPr lang="de-DE" dirty="0"/>
          </a:p>
        </p:txBody>
      </p:sp>
      <p:pic>
        <p:nvPicPr>
          <p:cNvPr id="5" name="Grafik 4" descr="Ein Bild, das Text, Screenshot, Schrift, Grün enthält.&#10;&#10;KI-generierte Inhalte können fehlerhaft sein.">
            <a:extLst>
              <a:ext uri="{FF2B5EF4-FFF2-40B4-BE49-F238E27FC236}">
                <a16:creationId xmlns:a16="http://schemas.microsoft.com/office/drawing/2014/main" id="{2516B512-CB7B-0997-8C9A-FB075BD2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022" y="252"/>
            <a:ext cx="2259431" cy="1693946"/>
          </a:xfrm>
          <a:prstGeom prst="rect">
            <a:avLst/>
          </a:prstGeom>
        </p:spPr>
      </p:pic>
      <p:pic>
        <p:nvPicPr>
          <p:cNvPr id="6" name="Grafik 5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D7A239C5-62BE-926C-D806-4160F9D0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82" y="4749967"/>
            <a:ext cx="21717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A980B-9656-F4BC-8F87-657463BDD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A63D7-1B88-0952-4C24-79EBB52B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590" y="365125"/>
            <a:ext cx="7312026" cy="1346157"/>
          </a:xfrm>
        </p:spPr>
        <p:txBody>
          <a:bodyPr>
            <a:normAutofit/>
          </a:bodyPr>
          <a:lstStyle/>
          <a:p>
            <a:r>
              <a:rPr lang="de-DE" dirty="0">
                <a:latin typeface="Merriweather UltraBold"/>
              </a:rPr>
              <a:t>1. Falstaff Ausgabe Nr. 4 -  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B2A249-9FCA-313B-5BA2-D698DAF2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1546416"/>
            <a:ext cx="6513286" cy="46672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DE" sz="1700">
                <a:solidFill>
                  <a:srgbClr val="E6E8E7"/>
                </a:solidFill>
                <a:cs typeface="Rubik"/>
              </a:rPr>
              <a:t>Worum geht‘s?</a:t>
            </a:r>
            <a:br>
              <a:rPr lang="de-DE" sz="1700"/>
            </a:br>
            <a:r>
              <a:rPr lang="de-DE" sz="1700">
                <a:cs typeface="Rubik"/>
              </a:rPr>
              <a:t>Schladming-Dachstein setzt eine Doppelseite im Falstaff Magazin zum </a:t>
            </a:r>
            <a:r>
              <a:rPr lang="de-DE" sz="1700" b="1">
                <a:cs typeface="Rubik"/>
              </a:rPr>
              <a:t>Thema </a:t>
            </a:r>
            <a:r>
              <a:rPr lang="de-DE" sz="1700" b="1" err="1">
                <a:cs typeface="Rubik"/>
              </a:rPr>
              <a:t>Almkulinarik</a:t>
            </a:r>
            <a:r>
              <a:rPr lang="de-DE" sz="1700" b="1">
                <a:cs typeface="Rubik"/>
              </a:rPr>
              <a:t> &amp; Genusswandern</a:t>
            </a:r>
            <a:r>
              <a:rPr lang="de-DE" sz="1700">
                <a:cs typeface="Rubik"/>
              </a:rPr>
              <a:t> um – Integration von einem bis zwei Betriebe möglich</a:t>
            </a:r>
          </a:p>
          <a:p>
            <a:r>
              <a:rPr lang="de-DE" sz="1700">
                <a:solidFill>
                  <a:srgbClr val="E6E8E7"/>
                </a:solidFill>
                <a:cs typeface="Rubik"/>
              </a:rPr>
              <a:t>Erscheinungstermin: </a:t>
            </a:r>
            <a:br>
              <a:rPr lang="de-DE" sz="1700">
                <a:solidFill>
                  <a:srgbClr val="E6E8E7"/>
                </a:solidFill>
                <a:cs typeface="Rubik"/>
              </a:rPr>
            </a:br>
            <a:r>
              <a:rPr lang="de-DE" sz="1700">
                <a:cs typeface="Rubik"/>
              </a:rPr>
              <a:t>22. Mai 2026 </a:t>
            </a:r>
            <a:br>
              <a:rPr lang="de-DE" sz="1700">
                <a:cs typeface="Rubik"/>
              </a:rPr>
            </a:br>
            <a:endParaRPr lang="de-DE" sz="1700">
              <a:cs typeface="Rubi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700">
                <a:solidFill>
                  <a:srgbClr val="E6E8E7"/>
                </a:solidFill>
                <a:cs typeface="Rubik"/>
              </a:rPr>
              <a:t>Auflage: </a:t>
            </a:r>
            <a:br>
              <a:rPr lang="de-DE" sz="1700">
                <a:cs typeface="Rubik"/>
              </a:rPr>
            </a:br>
            <a:r>
              <a:rPr lang="de-AT" sz="1700">
                <a:cs typeface="Rubik"/>
              </a:rPr>
              <a:t>175.000 Exemplare</a:t>
            </a:r>
            <a:br>
              <a:rPr lang="de-AT" sz="1700">
                <a:cs typeface="Rubik"/>
              </a:rPr>
            </a:br>
            <a:r>
              <a:rPr lang="de-AT" sz="1700" err="1">
                <a:cs typeface="Rubik"/>
              </a:rPr>
              <a:t>Leser:innen</a:t>
            </a:r>
            <a:r>
              <a:rPr lang="de-AT" sz="1700">
                <a:cs typeface="Rubik"/>
              </a:rPr>
              <a:t> in DACH: 2,5 </a:t>
            </a:r>
            <a:r>
              <a:rPr lang="de-AT" sz="1700" err="1">
                <a:cs typeface="Rubik"/>
              </a:rPr>
              <a:t>Mio</a:t>
            </a:r>
            <a:endParaRPr lang="de-AT" sz="1700">
              <a:cs typeface="Rubik"/>
            </a:endParaRPr>
          </a:p>
          <a:p>
            <a:pPr>
              <a:spcAft>
                <a:spcPts val="600"/>
              </a:spcAft>
            </a:pPr>
            <a:r>
              <a:rPr lang="de-DE" sz="1700">
                <a:solidFill>
                  <a:srgbClr val="E6E8E7"/>
                </a:solidFill>
                <a:cs typeface="Rubik"/>
              </a:rPr>
              <a:t>Integration und Kosten für Betriebe:</a:t>
            </a:r>
          </a:p>
          <a:p>
            <a:pPr lvl="1"/>
            <a:r>
              <a:rPr lang="de-DE" sz="1700" b="1">
                <a:cs typeface="Rubik"/>
              </a:rPr>
              <a:t>Integration: </a:t>
            </a:r>
            <a:r>
              <a:rPr lang="de-DE" sz="1700">
                <a:cs typeface="Rubik"/>
              </a:rPr>
              <a:t>mit Text und Bild</a:t>
            </a:r>
          </a:p>
          <a:p>
            <a:pPr lvl="1"/>
            <a:r>
              <a:rPr lang="de-DE" sz="1700" b="1">
                <a:cs typeface="Rubik"/>
              </a:rPr>
              <a:t>Kosten: </a:t>
            </a:r>
            <a:r>
              <a:rPr lang="de-DE" sz="1700">
                <a:cs typeface="Rubik"/>
              </a:rPr>
              <a:t>€ 2.000,-</a:t>
            </a:r>
          </a:p>
          <a:p>
            <a:pPr marL="228600" lvl="1">
              <a:spcBef>
                <a:spcPts val="1000"/>
              </a:spcBef>
            </a:pPr>
            <a:r>
              <a:rPr lang="de-DE" sz="1700">
                <a:solidFill>
                  <a:srgbClr val="E6E8E7"/>
                </a:solidFill>
                <a:cs typeface="Rubik"/>
              </a:rPr>
              <a:t>Anmeldung &amp; Datenübermittlung bis: </a:t>
            </a:r>
            <a:r>
              <a:rPr lang="de-DE" sz="1700">
                <a:cs typeface="Rubik"/>
              </a:rPr>
              <a:t>20. März 2026</a:t>
            </a:r>
            <a:r>
              <a:rPr lang="de-DE" sz="1700">
                <a:solidFill>
                  <a:srgbClr val="A0B95A"/>
                </a:solidFill>
                <a:cs typeface="Rubik"/>
              </a:rPr>
              <a:t> </a:t>
            </a:r>
            <a:endParaRPr lang="de-DE" sz="1700">
              <a:cs typeface="Rubik"/>
            </a:endParaRPr>
          </a:p>
        </p:txBody>
      </p:sp>
      <p:pic>
        <p:nvPicPr>
          <p:cNvPr id="4" name="Grafik 3" descr="Ein Bild, das Kreis, Screenshot enthält.&#10;&#10;KI-generierte Inhalte können fehlerhaft sein.">
            <a:extLst>
              <a:ext uri="{FF2B5EF4-FFF2-40B4-BE49-F238E27FC236}">
                <a16:creationId xmlns:a16="http://schemas.microsoft.com/office/drawing/2014/main" id="{3CEE2826-3443-CA9B-41AA-F967C56C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19" y="5065058"/>
            <a:ext cx="1488396" cy="14605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1B156E7-E7E3-76CA-2BB9-D6EF3F6CE060}"/>
              </a:ext>
            </a:extLst>
          </p:cNvPr>
          <p:cNvSpPr txBox="1">
            <a:spLocks/>
          </p:cNvSpPr>
          <p:nvPr/>
        </p:nvSpPr>
        <p:spPr>
          <a:xfrm>
            <a:off x="10461745" y="5221072"/>
            <a:ext cx="1641870" cy="11484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AT" sz="1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Es gilt: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AT" sz="1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AT" sz="14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first</a:t>
            </a:r>
            <a:r>
              <a:rPr lang="de-AT" sz="1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AT" sz="14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come</a:t>
            </a:r>
            <a:r>
              <a:rPr lang="de-AT" sz="1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AT" sz="14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first</a:t>
            </a:r>
            <a:r>
              <a:rPr lang="de-AT" sz="1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AT" sz="14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serve</a:t>
            </a:r>
            <a:r>
              <a:rPr lang="de-AT" sz="1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!</a:t>
            </a:r>
            <a:endParaRPr lang="de-DE" sz="1200" b="1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143AF0-1B23-86C1-EB29-4D5FF6001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89" y="608825"/>
            <a:ext cx="4466599" cy="576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9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F7920-45CC-6B9D-AC99-B5DFB28A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1ADF8E-2BD4-CD9F-1E6C-DDFEC855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3F6977-6B77-B2F4-1BE1-A4D36AAC4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48FF11-CD2F-9665-B7D8-99B886B73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9"/>
            <a:ext cx="12192000" cy="68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3373D-F48D-451B-F79D-EF1C81B61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9CCC1-09D4-D677-84E1-FB804A7E0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8D4E27-94D5-8C11-1BD4-82313444E2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0BB533-A01A-1518-4A57-8FF13AC3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93"/>
            <a:ext cx="12192000" cy="68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867A6-4CEB-181E-FC28-4BC40F71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D91546-336F-5ED6-7633-F8356BA3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3F8DC1-BDA0-D644-1E89-26BA4B8D8F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307F60-7743-B031-D174-42E94920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" y="0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4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2FA3D-590D-F535-A2BB-F71997F4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36C16-A36F-1EEB-8723-50E402AB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8752B9-5910-AD45-3426-E46669E48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93C624-99FF-EC7A-EBFB-15070975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2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7343F-5366-7D50-4965-FEBAA004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C35667-3E7F-E254-6721-3CD4B25CE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9B0531-D7A9-9021-EC46-9E3AA0D5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E88E1F-D7E5-E197-6B04-55EF1B481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934" y="0"/>
            <a:ext cx="126578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1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97A50-9FA7-70E4-3A25-0A422C85E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9307E-B896-8D49-DC87-02CF4D3B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365125"/>
            <a:ext cx="10042642" cy="1346927"/>
          </a:xfrm>
        </p:spPr>
        <p:txBody>
          <a:bodyPr/>
          <a:lstStyle/>
          <a:p>
            <a:r>
              <a:rPr lang="de-DE"/>
              <a:t>Übersicht</a:t>
            </a:r>
          </a:p>
        </p:txBody>
      </p:sp>
      <p:pic>
        <p:nvPicPr>
          <p:cNvPr id="7" name="Grafik 5" descr="Ein Bild, das Screenshot, Grün, Türkis enthält.&#10;&#10;KI-generierte Inhalte können fehlerhaft sein.">
            <a:extLst>
              <a:ext uri="{FF2B5EF4-FFF2-40B4-BE49-F238E27FC236}">
                <a16:creationId xmlns:a16="http://schemas.microsoft.com/office/drawing/2014/main" id="{52DB859F-A909-6902-701D-C510B640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1351"/>
            <a:ext cx="5383573" cy="912472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21D7AAA-527D-644F-B4E3-548EEED51CA0}"/>
              </a:ext>
            </a:extLst>
          </p:cNvPr>
          <p:cNvSpPr txBox="1">
            <a:spLocks/>
          </p:cNvSpPr>
          <p:nvPr/>
        </p:nvSpPr>
        <p:spPr>
          <a:xfrm>
            <a:off x="208513" y="5448320"/>
            <a:ext cx="5279780" cy="912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  <a:cs typeface="Rubik"/>
              </a:rPr>
              <a:t>Anmeldung an</a:t>
            </a:r>
            <a:br>
              <a:rPr lang="de-DE">
                <a:solidFill>
                  <a:schemeClr val="bg1"/>
                </a:solidFill>
                <a:cs typeface="Rubik"/>
              </a:rPr>
            </a:br>
            <a:r>
              <a:rPr lang="de-DE">
                <a:solidFill>
                  <a:schemeClr val="bg1"/>
                </a:solidFill>
                <a:cs typeface="Rubi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marketing@schladming-dachstein.at</a:t>
            </a:r>
            <a:endParaRPr lang="de-DE">
              <a:solidFill>
                <a:schemeClr val="bg1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6E26625-5C13-1189-D77D-008AFB473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98431"/>
              </p:ext>
            </p:extLst>
          </p:nvPr>
        </p:nvGraphicFramePr>
        <p:xfrm>
          <a:off x="539496" y="1709351"/>
          <a:ext cx="11056028" cy="126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150">
                  <a:extLst>
                    <a:ext uri="{9D8B030D-6E8A-4147-A177-3AD203B41FA5}">
                      <a16:colId xmlns:a16="http://schemas.microsoft.com/office/drawing/2014/main" val="2720756178"/>
                    </a:ext>
                  </a:extLst>
                </a:gridCol>
                <a:gridCol w="2775025">
                  <a:extLst>
                    <a:ext uri="{9D8B030D-6E8A-4147-A177-3AD203B41FA5}">
                      <a16:colId xmlns:a16="http://schemas.microsoft.com/office/drawing/2014/main" val="1567503504"/>
                    </a:ext>
                  </a:extLst>
                </a:gridCol>
                <a:gridCol w="1692853">
                  <a:extLst>
                    <a:ext uri="{9D8B030D-6E8A-4147-A177-3AD203B41FA5}">
                      <a16:colId xmlns:a16="http://schemas.microsoft.com/office/drawing/2014/main" val="765051109"/>
                    </a:ext>
                  </a:extLst>
                </a:gridCol>
              </a:tblGrid>
              <a:tr h="30200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2C4E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Anmeldung</a:t>
                      </a:r>
                    </a:p>
                  </a:txBody>
                  <a:tcPr>
                    <a:solidFill>
                      <a:srgbClr val="2C4E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Preis</a:t>
                      </a:r>
                    </a:p>
                  </a:txBody>
                  <a:tcPr>
                    <a:solidFill>
                      <a:srgbClr val="2C4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43821"/>
                  </a:ext>
                </a:extLst>
              </a:tr>
              <a:tr h="302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dirty="0">
                          <a:solidFill>
                            <a:srgbClr val="2C4E44"/>
                          </a:solidFill>
                        </a:rPr>
                        <a:t>2. Falstaff Integration Advertorial Thema </a:t>
                      </a:r>
                      <a:r>
                        <a:rPr lang="de-DE" dirty="0" err="1">
                          <a:solidFill>
                            <a:srgbClr val="2C4E44"/>
                          </a:solidFill>
                        </a:rPr>
                        <a:t>Almkulinarik</a:t>
                      </a:r>
                      <a:r>
                        <a:rPr lang="de-DE" dirty="0">
                          <a:solidFill>
                            <a:srgbClr val="2C4E44"/>
                          </a:solidFill>
                        </a:rPr>
                        <a:t> AT</a:t>
                      </a:r>
                    </a:p>
                  </a:txBody>
                  <a:tcPr>
                    <a:solidFill>
                      <a:srgbClr val="E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b="0" i="0" u="none" strike="noStrike" noProof="0">
                          <a:solidFill>
                            <a:srgbClr val="2C4E44"/>
                          </a:solidFill>
                          <a:latin typeface="Calibri"/>
                        </a:rPr>
                        <a:t>20. März 2026</a:t>
                      </a:r>
                      <a:endParaRPr lang="de-DE"/>
                    </a:p>
                  </a:txBody>
                  <a:tcPr>
                    <a:solidFill>
                      <a:srgbClr val="E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>
                          <a:solidFill>
                            <a:srgbClr val="2C4E44"/>
                          </a:solidFill>
                        </a:rPr>
                        <a:t>€ 2.000,-</a:t>
                      </a:r>
                    </a:p>
                  </a:txBody>
                  <a:tcPr>
                    <a:solidFill>
                      <a:srgbClr val="E6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268160"/>
                  </a:ext>
                </a:extLst>
              </a:tr>
              <a:tr h="5285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dirty="0">
                          <a:solidFill>
                            <a:srgbClr val="2C4E44"/>
                          </a:solidFill>
                        </a:rPr>
                        <a:t>4. Online-Kampagne in mehreren Märkten</a:t>
                      </a:r>
                    </a:p>
                  </a:txBody>
                  <a:tcPr>
                    <a:solidFill>
                      <a:srgbClr val="E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b="0" i="0" u="none" strike="noStrike" kern="1200" dirty="0">
                          <a:solidFill>
                            <a:srgbClr val="2C4E44"/>
                          </a:solidFill>
                          <a:latin typeface="Calibri"/>
                          <a:ea typeface="+mn-ea"/>
                          <a:cs typeface="+mn-cs"/>
                        </a:rPr>
                        <a:t>20. März 2026</a:t>
                      </a:r>
                    </a:p>
                  </a:txBody>
                  <a:tcPr>
                    <a:solidFill>
                      <a:srgbClr val="E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>
                          <a:solidFill>
                            <a:srgbClr val="2C4E44"/>
                          </a:solidFill>
                        </a:rPr>
                        <a:t>€ 1.700,-</a:t>
                      </a:r>
                    </a:p>
                  </a:txBody>
                  <a:tcPr>
                    <a:solidFill>
                      <a:srgbClr val="E6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9014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7FE0B09F-A42E-52B8-A408-1C2DECAD667D}"/>
              </a:ext>
            </a:extLst>
          </p:cNvPr>
          <p:cNvSpPr txBox="1"/>
          <p:nvPr/>
        </p:nvSpPr>
        <p:spPr>
          <a:xfrm>
            <a:off x="5488293" y="5448320"/>
            <a:ext cx="6104236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err="1">
                <a:ea typeface="+mn-lt"/>
                <a:cs typeface="+mn-lt"/>
              </a:rPr>
              <a:t>Beschränkte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Anzahl</a:t>
            </a:r>
            <a:r>
              <a:rPr lang="en-US" sz="1050">
                <a:ea typeface="+mn-lt"/>
                <a:cs typeface="+mn-lt"/>
              </a:rPr>
              <a:t> an </a:t>
            </a:r>
            <a:r>
              <a:rPr lang="en-US" sz="1050" err="1">
                <a:ea typeface="+mn-lt"/>
                <a:cs typeface="+mn-lt"/>
              </a:rPr>
              <a:t>Teilnehmern</a:t>
            </a:r>
            <a:r>
              <a:rPr lang="en-US" sz="1050">
                <a:ea typeface="+mn-lt"/>
                <a:cs typeface="+mn-lt"/>
              </a:rPr>
              <a:t> – </a:t>
            </a:r>
            <a:r>
              <a:rPr lang="en-US" sz="1050" err="1">
                <a:ea typeface="+mn-lt"/>
                <a:cs typeface="+mn-lt"/>
              </a:rPr>
              <a:t>Plätze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werden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nach</a:t>
            </a:r>
            <a:r>
              <a:rPr lang="en-US" sz="1050">
                <a:ea typeface="+mn-lt"/>
                <a:cs typeface="+mn-lt"/>
              </a:rPr>
              <a:t> dem „first come – first served-</a:t>
            </a:r>
            <a:r>
              <a:rPr lang="en-US" sz="1050" err="1">
                <a:ea typeface="+mn-lt"/>
                <a:cs typeface="+mn-lt"/>
              </a:rPr>
              <a:t>Prinzip</a:t>
            </a:r>
            <a:r>
              <a:rPr lang="en-US" sz="1050">
                <a:ea typeface="+mn-lt"/>
                <a:cs typeface="+mn-lt"/>
              </a:rPr>
              <a:t>“ </a:t>
            </a:r>
            <a:r>
              <a:rPr lang="en-US" sz="1050" err="1">
                <a:ea typeface="+mn-lt"/>
                <a:cs typeface="+mn-lt"/>
              </a:rPr>
              <a:t>vergeben</a:t>
            </a:r>
            <a:r>
              <a:rPr lang="en-US" sz="1050">
                <a:ea typeface="+mn-lt"/>
                <a:cs typeface="+mn-lt"/>
              </a:rPr>
              <a:t>. </a:t>
            </a:r>
            <a:r>
              <a:rPr lang="en-US" sz="1050" err="1">
                <a:ea typeface="+mn-lt"/>
                <a:cs typeface="+mn-lt"/>
              </a:rPr>
              <a:t>Sollten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nicht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genügend</a:t>
            </a:r>
            <a:r>
              <a:rPr lang="en-US" sz="1050">
                <a:ea typeface="+mn-lt"/>
                <a:cs typeface="+mn-lt"/>
              </a:rPr>
              <a:t> Partner </a:t>
            </a:r>
            <a:r>
              <a:rPr lang="en-US" sz="1050" err="1">
                <a:ea typeface="+mn-lt"/>
                <a:cs typeface="+mn-lt"/>
              </a:rPr>
              <a:t>gefunden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werden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err="1">
                <a:ea typeface="+mn-lt"/>
                <a:cs typeface="+mn-lt"/>
              </a:rPr>
              <a:t>behält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sich</a:t>
            </a:r>
            <a:r>
              <a:rPr lang="en-US" sz="1050">
                <a:ea typeface="+mn-lt"/>
                <a:cs typeface="+mn-lt"/>
              </a:rPr>
              <a:t> Schladming-Dachstein das Recht </a:t>
            </a:r>
            <a:r>
              <a:rPr lang="en-US" sz="1050" err="1">
                <a:ea typeface="+mn-lt"/>
                <a:cs typeface="+mn-lt"/>
              </a:rPr>
              <a:t>vor</a:t>
            </a:r>
            <a:r>
              <a:rPr lang="en-US" sz="1050">
                <a:ea typeface="+mn-lt"/>
                <a:cs typeface="+mn-lt"/>
              </a:rPr>
              <a:t>, die </a:t>
            </a:r>
            <a:r>
              <a:rPr lang="en-US" sz="1050" err="1">
                <a:ea typeface="+mn-lt"/>
                <a:cs typeface="+mn-lt"/>
              </a:rPr>
              <a:t>Kooperation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abzusagen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oder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terminlich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zu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verschieben</a:t>
            </a:r>
            <a:r>
              <a:rPr lang="en-US" sz="1050">
                <a:ea typeface="+mn-lt"/>
                <a:cs typeface="+mn-lt"/>
              </a:rPr>
              <a:t>.</a:t>
            </a:r>
            <a:endParaRPr lang="de-DE" sz="105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1A9BE-C5E7-0674-54AA-32F639C0F8C9}"/>
              </a:ext>
            </a:extLst>
          </p:cNvPr>
          <p:cNvSpPr txBox="1">
            <a:spLocks/>
          </p:cNvSpPr>
          <p:nvPr/>
        </p:nvSpPr>
        <p:spPr>
          <a:xfrm>
            <a:off x="10301744" y="3604548"/>
            <a:ext cx="1698232" cy="318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75656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cs typeface="Rubik"/>
              </a:rPr>
              <a:t>alle Preise exkl. MwSt.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670840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15F727BD44E5449748D6D6E3C3A339" ma:contentTypeVersion="22" ma:contentTypeDescription="Ein neues Dokument erstellen." ma:contentTypeScope="" ma:versionID="c9615aeb2f099ea1a97493d783aa957a">
  <xsd:schema xmlns:xsd="http://www.w3.org/2001/XMLSchema" xmlns:xs="http://www.w3.org/2001/XMLSchema" xmlns:p="http://schemas.microsoft.com/office/2006/metadata/properties" xmlns:ns2="6f0dcc25-3dbf-4c24-9890-e3782949be0a" xmlns:ns3="c3b7fd0c-36ca-4f55-8e48-0ca1928f153b" targetNamespace="http://schemas.microsoft.com/office/2006/metadata/properties" ma:root="true" ma:fieldsID="137c31d4d3ee7aab2cd4c650dca6ef06" ns2:_="" ns3:_="">
    <xsd:import namespace="6f0dcc25-3dbf-4c24-9890-e3782949be0a"/>
    <xsd:import namespace="c3b7fd0c-36ca-4f55-8e48-0ca1928f1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Autor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Hyperlink" minOccurs="0"/>
                <xsd:element ref="ns2:MediaServiceSearchProperties" minOccurs="0"/>
                <xsd:element ref="ns2:Vorschau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dcc25-3dbf-4c24-9890-e3782949b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utor" ma:index="12" nillable="true" ma:displayName="Autor" ma:description="Initialen von Autor" ma:format="Dropdown" ma:internalName="Autor">
      <xsd:simpleType>
        <xsd:restriction base="dms:Text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90eadfb-865f-4b7c-80e3-d5dfc4bb2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Hyperlink" ma:index="26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Vorschau" ma:index="28" nillable="true" ma:displayName="Vorschau" ma:format="Thumbnail" ma:internalName="Vorschau">
      <xsd:simpleType>
        <xsd:restriction base="dms:Unknown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7fd0c-36ca-4f55-8e48-0ca1928f1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10c2dec-04ec-488c-8670-7bc7ebaca451}" ma:internalName="TaxCatchAll" ma:showField="CatchAllData" ma:web="c3b7fd0c-36ca-4f55-8e48-0ca1928f1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or xmlns="6f0dcc25-3dbf-4c24-9890-e3782949be0a" xsi:nil="true"/>
    <TaxCatchAll xmlns="c3b7fd0c-36ca-4f55-8e48-0ca1928f153b" xsi:nil="true"/>
    <Vorschau xmlns="6f0dcc25-3dbf-4c24-9890-e3782949be0a" xsi:nil="true"/>
    <Hyperlink xmlns="6f0dcc25-3dbf-4c24-9890-e3782949be0a">
      <Url xsi:nil="true"/>
      <Description xsi:nil="true"/>
    </Hyperlink>
    <lcf76f155ced4ddcb4097134ff3c332f xmlns="6f0dcc25-3dbf-4c24-9890-e3782949be0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C4E298-57F8-4566-89A7-2BE93A227631}">
  <ds:schemaRefs>
    <ds:schemaRef ds:uri="6f0dcc25-3dbf-4c24-9890-e3782949be0a"/>
    <ds:schemaRef ds:uri="c3b7fd0c-36ca-4f55-8e48-0ca1928f15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CC07E6-1D5C-4A46-A8A7-6029A2435CD9}">
  <ds:schemaRefs>
    <ds:schemaRef ds:uri="http://schemas.microsoft.com/office/2006/documentManagement/types"/>
    <ds:schemaRef ds:uri="http://schemas.microsoft.com/office/infopath/2007/PartnerControls"/>
    <ds:schemaRef ds:uri="6f0dcc25-3dbf-4c24-9890-e3782949be0a"/>
    <ds:schemaRef ds:uri="http://www.w3.org/XML/1998/namespace"/>
    <ds:schemaRef ds:uri="http://purl.org/dc/terms/"/>
    <ds:schemaRef ds:uri="http://schemas.openxmlformats.org/package/2006/metadata/core-properties"/>
    <ds:schemaRef ds:uri="c3b7fd0c-36ca-4f55-8e48-0ca1928f153b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57B347-6BFE-4054-8AFA-36A3EF152F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Breitbild</PresentationFormat>
  <Paragraphs>28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Merriweather UltraBold</vt:lpstr>
      <vt:lpstr>Rubik</vt:lpstr>
      <vt:lpstr>Office</vt:lpstr>
      <vt:lpstr>Beteiligungsmöglichkeiten II  Sommer 2026</vt:lpstr>
      <vt:lpstr>Übersicht Beteiligungsmöglichkeiten </vt:lpstr>
      <vt:lpstr>1. Falstaff Ausgabe Nr. 4 -  AT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Übersicht</vt:lpstr>
      <vt:lpstr>Bei Fragen meldet euch  gerne bei uns!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Marika Pirker</dc:creator>
  <cp:lastModifiedBy>Almut Hutegger | Schladming-Dachstein</cp:lastModifiedBy>
  <cp:revision>6</cp:revision>
  <dcterms:created xsi:type="dcterms:W3CDTF">2025-02-20T08:48:27Z</dcterms:created>
  <dcterms:modified xsi:type="dcterms:W3CDTF">2026-03-17T10:18:05Z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0x010100C415F727BD44E5449748D6D6E3C3A339</vt:lpwstr>
  </property>
  <property fmtid="{D5CDD505-2E9C-101B-9397-08002B2CF9AE}" pid="3" name="MediaServiceImageTags">
    <vt:lpwstr/>
  </property>
</Properties>
</file>